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63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88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86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45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52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56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0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8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330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37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92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3F048-D2E7-417F-B7E5-A1BBE30930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E444B-AE71-4BF4-8BCA-DD7938AF09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0PawPSdk2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Light as a Wave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226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0772" y="463034"/>
            <a:ext cx="6687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transverse wave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usually drawn like this: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38899808.850541g/1438899801979-273746838-4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214438"/>
            <a:ext cx="4566918" cy="14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7984" y="2931339"/>
            <a:ext cx="1169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 wave passes through a medium,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none of the particles of the medium move forward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they just go </a:t>
            </a:r>
            <a:r>
              <a:rPr lang="en-AU" sz="24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up and down.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Light,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however, moves forward with the wave because </a:t>
            </a:r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it is the wave.</a:t>
            </a:r>
            <a:endParaRPr lang="en-AU" sz="2400" dirty="0"/>
          </a:p>
        </p:txBody>
      </p:sp>
      <p:pic>
        <p:nvPicPr>
          <p:cNvPr id="5" name="1509318023.502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4233178"/>
            <a:ext cx="35687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900" y="126822"/>
            <a:ext cx="11214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top of a wave is called the </a:t>
            </a:r>
            <a:r>
              <a:rPr lang="en-AU" sz="2800" b="1" i="0" dirty="0" smtClean="0">
                <a:solidFill>
                  <a:srgbClr val="E37FD9"/>
                </a:solidFill>
                <a:effectLst/>
                <a:latin typeface="Arial" panose="020B0604020202020204" pitchFamily="34" charset="0"/>
              </a:rPr>
              <a:t>crest,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bottom of the wave is called the</a:t>
            </a:r>
            <a:r>
              <a:rPr lang="en-AU" sz="28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 trough.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529449518.935261g/1529449361988-236216193723425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5" y="1238250"/>
            <a:ext cx="48196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719493"/>
            <a:ext cx="11938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Half-way between the crest and trough is the </a:t>
            </a:r>
            <a:r>
              <a:rPr lang="en-AU" sz="2800" b="1" i="0" dirty="0" err="1" smtClean="0">
                <a:solidFill>
                  <a:srgbClr val="7FEE89"/>
                </a:solidFill>
                <a:effectLst/>
                <a:latin typeface="Arial" panose="020B0604020202020204" pitchFamily="34" charset="0"/>
              </a:rPr>
              <a:t>equilibirum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this is where all parts of the wave would be if the system was at rest.</a:t>
            </a:r>
            <a:endParaRPr lang="en-AU" sz="2800" dirty="0"/>
          </a:p>
        </p:txBody>
      </p:sp>
      <p:pic>
        <p:nvPicPr>
          <p:cNvPr id="8196" name="Picture 4" descr="https://www.educationperfect.com/media/content/Science/1529449568.101071g/1529449411205-2362161937234254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4735493"/>
            <a:ext cx="49530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5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167839"/>
            <a:ext cx="11785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Waves also have a </a:t>
            </a:r>
            <a:r>
              <a:rPr lang="en-AU" sz="2800" b="1" i="0" dirty="0" smtClean="0">
                <a:solidFill>
                  <a:srgbClr val="64AD82"/>
                </a:solidFill>
                <a:effectLst/>
                <a:latin typeface="Arial" panose="020B0604020202020204" pitchFamily="34" charset="0"/>
              </a:rPr>
              <a:t>wavelength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an </a:t>
            </a:r>
            <a:r>
              <a:rPr lang="en-AU" sz="2800" b="1" i="0" dirty="0" smtClean="0">
                <a:solidFill>
                  <a:srgbClr val="8869BD"/>
                </a:solidFill>
                <a:effectLst/>
                <a:latin typeface="Arial" panose="020B0604020202020204" pitchFamily="34" charset="0"/>
              </a:rPr>
              <a:t>amplitude.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height of a crest from equilibrium is called the </a:t>
            </a:r>
            <a:r>
              <a:rPr lang="en-AU" sz="2800" b="1" i="0" dirty="0" smtClean="0">
                <a:solidFill>
                  <a:srgbClr val="8869BD"/>
                </a:solidFill>
                <a:effectLst/>
                <a:latin typeface="Arial" panose="020B0604020202020204" pitchFamily="34" charset="0"/>
              </a:rPr>
              <a:t>amplitude;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also the distance from equilibrium to trough. So the </a:t>
            </a:r>
            <a:r>
              <a:rPr lang="en-AU" sz="2800" b="1" i="0" dirty="0" smtClean="0">
                <a:solidFill>
                  <a:srgbClr val="646BAD"/>
                </a:solidFill>
                <a:effectLst/>
                <a:latin typeface="Arial" panose="020B0604020202020204" pitchFamily="34" charset="0"/>
              </a:rPr>
              <a:t>height of a wave is double the amplitude.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distance between two peaks or two troughs is the </a:t>
            </a:r>
            <a:r>
              <a:rPr lang="en-AU" sz="2800" b="1" i="0" dirty="0" smtClean="0">
                <a:solidFill>
                  <a:srgbClr val="64AD82"/>
                </a:solidFill>
                <a:effectLst/>
                <a:latin typeface="Arial" panose="020B0604020202020204" pitchFamily="34" charset="0"/>
              </a:rPr>
              <a:t>wavelength.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Maths/1493695657.777861g/1493695659818-428387891132022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475" y="3740150"/>
            <a:ext cx="66770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63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181739"/>
            <a:ext cx="11645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wave consists of many wavelengths.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One complete wave cycle,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crest to crest, takes place over </a:t>
            </a:r>
            <a:r>
              <a:rPr lang="en-AU" sz="2400" b="1" i="0" dirty="0" smtClean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one wavelength.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D45E1D"/>
                </a:solidFill>
                <a:effectLst/>
                <a:latin typeface="Arial" panose="020B0604020202020204" pitchFamily="34" charset="0"/>
              </a:rPr>
              <a:t>frequency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light wave is the </a:t>
            </a:r>
            <a:r>
              <a:rPr lang="en-AU" sz="2400" b="1" i="0" dirty="0" smtClean="0">
                <a:solidFill>
                  <a:srgbClr val="D45E1D"/>
                </a:solidFill>
                <a:effectLst/>
                <a:latin typeface="Arial" panose="020B0604020202020204" pitchFamily="34" charset="0"/>
              </a:rPr>
              <a:t>number of crests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pass a certain point in one </a:t>
            </a:r>
            <a:r>
              <a:rPr lang="en-AU" sz="2400" b="1" i="0" dirty="0" smtClean="0">
                <a:solidFill>
                  <a:srgbClr val="D45E1D"/>
                </a:solidFill>
                <a:effectLst/>
                <a:latin typeface="Arial" panose="020B0604020202020204" pitchFamily="34" charset="0"/>
              </a:rPr>
              <a:t>second.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Visible light has an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extremely high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frequency and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very short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wavelength.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29633821.956741g/1529633821945-1792632894314354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3608795"/>
            <a:ext cx="6051550" cy="32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8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0PawPSdk2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832535"/>
            <a:ext cx="10833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Smart Lesson, you should be able to: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370386"/>
              </p:ext>
            </p:extLst>
          </p:nvPr>
        </p:nvGraphicFramePr>
        <p:xfrm>
          <a:off x="622300" y="1696244"/>
          <a:ext cx="10515600" cy="204978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1758555370"/>
                    </a:ext>
                  </a:extLst>
                </a:gridCol>
                <a:gridCol w="10007600">
                  <a:extLst>
                    <a:ext uri="{9D8B030D-6E8A-4147-A177-3AD203B41FA5}">
                      <a16:colId xmlns:a16="http://schemas.microsoft.com/office/drawing/2014/main" val="9047963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  <a:latin typeface="KaTeX_Main"/>
                        </a:rPr>
                        <a:t>1.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00AE6A"/>
                          </a:solidFill>
                          <a:effectLst/>
                        </a:rPr>
                        <a:t>Explain</a:t>
                      </a:r>
                      <a:r>
                        <a:rPr lang="en-AU" sz="2800" b="1">
                          <a:effectLst/>
                        </a:rPr>
                        <a:t> what a </a:t>
                      </a:r>
                      <a:r>
                        <a:rPr lang="en-AU" sz="2800" b="1">
                          <a:solidFill>
                            <a:srgbClr val="732DA4"/>
                          </a:solidFill>
                          <a:effectLst/>
                        </a:rPr>
                        <a:t>transverse wave</a:t>
                      </a:r>
                      <a:r>
                        <a:rPr lang="en-AU" sz="2800" b="1">
                          <a:effectLst/>
                        </a:rPr>
                        <a:t> is.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53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  <a:latin typeface="KaTeX_Main"/>
                        </a:rPr>
                        <a:t>2.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00AE6A"/>
                          </a:solidFill>
                          <a:effectLst/>
                        </a:rPr>
                        <a:t>Explain</a:t>
                      </a:r>
                      <a:r>
                        <a:rPr lang="en-AU" sz="2800" b="1">
                          <a:effectLst/>
                        </a:rPr>
                        <a:t> what the </a:t>
                      </a:r>
                      <a:r>
                        <a:rPr lang="en-AU" sz="2800" b="1">
                          <a:solidFill>
                            <a:srgbClr val="1D93D4"/>
                          </a:solidFill>
                          <a:effectLst/>
                        </a:rPr>
                        <a:t>wavelength</a:t>
                      </a:r>
                      <a:r>
                        <a:rPr lang="en-AU" sz="2800" b="1">
                          <a:effectLst/>
                        </a:rPr>
                        <a:t> and </a:t>
                      </a:r>
                      <a:r>
                        <a:rPr lang="en-AU" sz="2800" b="1">
                          <a:solidFill>
                            <a:srgbClr val="D45E1D"/>
                          </a:solidFill>
                          <a:effectLst/>
                        </a:rPr>
                        <a:t>frequency</a:t>
                      </a:r>
                      <a:r>
                        <a:rPr lang="en-AU" sz="2800" b="1">
                          <a:effectLst/>
                        </a:rPr>
                        <a:t> of a wave are.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57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  <a:latin typeface="KaTeX_Main"/>
                        </a:rPr>
                        <a:t>3.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AE6A"/>
                          </a:solidFill>
                          <a:effectLst/>
                        </a:rPr>
                        <a:t>Understand</a:t>
                      </a:r>
                      <a:r>
                        <a:rPr lang="en-AU" sz="2800" b="1" dirty="0">
                          <a:effectLst/>
                        </a:rPr>
                        <a:t> that visible light is a part of the </a:t>
                      </a:r>
                      <a:r>
                        <a:rPr lang="en-AU" sz="2800" b="1" dirty="0">
                          <a:solidFill>
                            <a:srgbClr val="0066CC"/>
                          </a:solidFill>
                          <a:effectLst/>
                        </a:rPr>
                        <a:t>electromagnetic spectrum.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043517"/>
                  </a:ext>
                </a:extLst>
              </a:tr>
            </a:tbl>
          </a:graphicData>
        </a:graphic>
      </p:graphicFrame>
      <p:pic>
        <p:nvPicPr>
          <p:cNvPr id="4" name="1524531384.897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2600" y="3467100"/>
            <a:ext cx="33909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9500" y="193239"/>
            <a:ext cx="105283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Electromagnetic radiation,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EMR,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travelling energy that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acts like a wave.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It is not quite a wave,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however.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EMR travels through the </a:t>
            </a:r>
            <a:r>
              <a:rPr lang="en-AU" sz="2400" b="1" i="0" dirty="0" smtClean="0">
                <a:solidFill>
                  <a:srgbClr val="CC6600"/>
                </a:solidFill>
                <a:effectLst/>
                <a:latin typeface="Arial" panose="020B0604020202020204" pitchFamily="34" charset="0"/>
              </a:rPr>
              <a:t>vacuum of space.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Most waves need a medium to travel in - but not EMR. This is why you can see in space, even if no-one can hear you.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4614926.548821f/1524614925464-93965681807110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7" y="3480792"/>
            <a:ext cx="5800725" cy="326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81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332939"/>
            <a:ext cx="7137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Electromagnetic radiation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exists on a </a:t>
            </a:r>
            <a:r>
              <a:rPr lang="en-AU" sz="28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spectrum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different types of wave.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FEB900"/>
                </a:solidFill>
                <a:effectLst/>
                <a:latin typeface="Arial" panose="020B0604020202020204" pitchFamily="34" charset="0"/>
              </a:rPr>
              <a:t>Light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we can see exists in the middle of this spectrum; because we can see it, it is often referred to as </a:t>
            </a:r>
            <a:r>
              <a:rPr lang="en-AU" sz="2800" b="1" i="0" dirty="0" smtClean="0">
                <a:solidFill>
                  <a:srgbClr val="FEB900"/>
                </a:solidFill>
                <a:effectLst/>
                <a:latin typeface="Arial" panose="020B0604020202020204" pitchFamily="34" charset="0"/>
              </a:rPr>
              <a:t>visible light.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Other types of EMR include infrared, microwaves, radio waves, ultraviolet, x-rays and gamma waves.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Images/Content/Maths/1371779286970-778793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42626"/>
            <a:ext cx="4572000" cy="24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192038"/>
            <a:ext cx="1076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Light, and all other EMR waves, are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transverse waves,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not longitudinal waves like sound.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when light moves through a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medium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energy vibrates at </a:t>
            </a:r>
            <a:r>
              <a:rPr lang="en-AU" sz="28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right angles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direction that it is travelling in.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Ocean waves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also transverse waves!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Geography/1520382514.161621f/1520382516004-422573979659493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3911600"/>
            <a:ext cx="47625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61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-34161"/>
            <a:ext cx="114935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 travels with a </a:t>
            </a:r>
            <a:r>
              <a:rPr lang="en-AU" sz="28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velocity,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has a </a:t>
            </a:r>
            <a:r>
              <a:rPr lang="en-AU" sz="2800" b="1" i="0" dirty="0" smtClean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frequency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D45E1D"/>
                </a:solidFill>
                <a:effectLst/>
                <a:latin typeface="Arial" panose="020B0604020202020204" pitchFamily="34" charset="0"/>
              </a:rPr>
              <a:t>wavelength.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 </a:t>
            </a:r>
            <a:r>
              <a:rPr lang="en-AU" sz="28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unlike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sound waves, light does </a:t>
            </a:r>
            <a:r>
              <a:rPr lang="en-AU" sz="2800" b="1" i="0" dirty="0" smtClean="0">
                <a:solidFill>
                  <a:srgbClr val="FEB900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need to travel through a </a:t>
            </a:r>
            <a:r>
              <a:rPr lang="en-AU" sz="2800" b="1" i="0" dirty="0" smtClean="0">
                <a:solidFill>
                  <a:srgbClr val="FEB900"/>
                </a:solidFill>
                <a:effectLst/>
                <a:latin typeface="Arial" panose="020B0604020202020204" pitchFamily="34" charset="0"/>
              </a:rPr>
              <a:t>medium!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why light from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travel through </a:t>
            </a:r>
            <a:r>
              <a:rPr lang="en-AU" sz="28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reach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Earth.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moves through space as a little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parcel of energy,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not needing to travel through particles like other waves do.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Geography/1515457901.19711f/1515457905286-364615105161746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4" y="3860800"/>
            <a:ext cx="6529581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132140"/>
            <a:ext cx="11557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is the fastest thing in the universe!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travels at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3.0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×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10</a:t>
            </a:r>
            <a:r>
              <a:rPr lang="en-AU" sz="2400" b="1" i="0" baseline="30000" dirty="0" smtClean="0">
                <a:solidFill>
                  <a:srgbClr val="444444"/>
                </a:solidFill>
                <a:effectLst/>
                <a:latin typeface="KaTeX_Main"/>
              </a:rPr>
              <a:t>8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m/s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 </a:t>
            </a:r>
            <a:r>
              <a:rPr lang="en-AU" sz="24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vacuum.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the same as travelling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300,000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kilometres in one </a:t>
            </a:r>
            <a:r>
              <a:rPr lang="en-AU" sz="2400" b="1" i="0" dirty="0" smtClean="0">
                <a:solidFill>
                  <a:srgbClr val="9F731B"/>
                </a:solidFill>
                <a:effectLst/>
                <a:latin typeface="Arial" panose="020B0604020202020204" pitchFamily="34" charset="0"/>
              </a:rPr>
              <a:t>second.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the </a:t>
            </a:r>
            <a:r>
              <a:rPr lang="en-AU" sz="2400" b="1" i="0" dirty="0" smtClean="0">
                <a:solidFill>
                  <a:srgbClr val="9F731B"/>
                </a:solidFill>
                <a:effectLst/>
                <a:latin typeface="Arial" panose="020B0604020202020204" pitchFamily="34" charset="0"/>
              </a:rPr>
              <a:t>speed limit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universe. It is </a:t>
            </a:r>
            <a:r>
              <a:rPr lang="en-AU" sz="2400" b="1" i="0" dirty="0" smtClean="0">
                <a:solidFill>
                  <a:srgbClr val="9F1B89"/>
                </a:solidFill>
                <a:effectLst/>
                <a:latin typeface="Arial" panose="020B0604020202020204" pitchFamily="34" charset="0"/>
              </a:rPr>
              <a:t>impossible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anything to travel </a:t>
            </a:r>
            <a:r>
              <a:rPr lang="en-AU" sz="2400" b="1" i="0" dirty="0" smtClean="0">
                <a:solidFill>
                  <a:srgbClr val="9F1B89"/>
                </a:solidFill>
                <a:effectLst/>
                <a:latin typeface="Arial" panose="020B0604020202020204" pitchFamily="34" charset="0"/>
              </a:rPr>
              <a:t>faster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the speed of light!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and the other EMR waves are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only things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can travel at this speed.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00248549.05711f/1500248550334-66103121899738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4" y="3548460"/>
            <a:ext cx="5838825" cy="328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0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-46861"/>
            <a:ext cx="11633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important to be able to </a:t>
            </a:r>
            <a:r>
              <a:rPr lang="en-AU" sz="24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distinguish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longitudinal and transverse waves.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3186E3"/>
                </a:solidFill>
                <a:effectLst/>
                <a:latin typeface="Arial" panose="020B0604020202020204" pitchFamily="34" charset="0"/>
              </a:rPr>
              <a:t>Sound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travels as a </a:t>
            </a:r>
            <a:r>
              <a:rPr lang="en-AU" sz="2400" b="1" i="0" dirty="0" smtClean="0">
                <a:solidFill>
                  <a:srgbClr val="3186E3"/>
                </a:solidFill>
                <a:effectLst/>
                <a:latin typeface="Arial" panose="020B0604020202020204" pitchFamily="34" charset="0"/>
              </a:rPr>
              <a:t>longitudinal wave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the particles of the medium vibrate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direction of the wave's movement.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Light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waves travel as </a:t>
            </a:r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transverse waves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the particles of the medium vibrate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 a right angle to the wave's movement.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7992.434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5050" y="2924175"/>
            <a:ext cx="52451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0"/>
            <a:ext cx="11518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transverse wave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wiggles up and down (or back and forth) as it moves forwards, much like a snake.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8128.448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86200" y="954107"/>
            <a:ext cx="3048000" cy="171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9400" y="2791717"/>
            <a:ext cx="11912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most well-known type of transverse wave is a </a:t>
            </a: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water wave.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particles of water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bobs up and down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a wave moves forward from its point of origin.</a:t>
            </a:r>
            <a:endParaRPr lang="en-AU" sz="2400" dirty="0"/>
          </a:p>
        </p:txBody>
      </p:sp>
      <p:pic>
        <p:nvPicPr>
          <p:cNvPr id="5" name="1509315893.7863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70300" y="414020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Widescreen</PresentationFormat>
  <Paragraphs>58</Paragraphs>
  <Slides>14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KaTeX_Main</vt:lpstr>
      <vt:lpstr>Office Theme</vt:lpstr>
      <vt:lpstr>Light as a Wave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as a Wave</dc:title>
  <dc:creator>Joseph D'cruz</dc:creator>
  <cp:lastModifiedBy>Joseph D'cruz</cp:lastModifiedBy>
  <cp:revision>1</cp:revision>
  <dcterms:created xsi:type="dcterms:W3CDTF">2020-05-30T02:29:58Z</dcterms:created>
  <dcterms:modified xsi:type="dcterms:W3CDTF">2020-05-30T02:30:08Z</dcterms:modified>
</cp:coreProperties>
</file>